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6" r:id="rId2"/>
    <p:sldId id="269" r:id="rId3"/>
    <p:sldId id="264" r:id="rId4"/>
    <p:sldId id="258" r:id="rId5"/>
    <p:sldId id="259" r:id="rId6"/>
    <p:sldId id="260" r:id="rId7"/>
    <p:sldId id="265" r:id="rId8"/>
    <p:sldId id="261" r:id="rId9"/>
    <p:sldId id="266" r:id="rId10"/>
    <p:sldId id="267" r:id="rId11"/>
    <p:sldId id="268" r:id="rId12"/>
    <p:sldId id="262" r:id="rId13"/>
    <p:sldId id="263" r:id="rId14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357" autoAdjust="0"/>
    <p:restoredTop sz="94660"/>
  </p:normalViewPr>
  <p:slideViewPr>
    <p:cSldViewPr snapToGrid="0">
      <p:cViewPr varScale="1">
        <p:scale>
          <a:sx n="89" d="100"/>
          <a:sy n="89" d="100"/>
        </p:scale>
        <p:origin x="446" y="8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Заглавен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32" name="Straight Connector 31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4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0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1" name="Isosceles Triangle 30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Isosceles Triangle 18"/>
            <p:cNvSpPr/>
            <p:nvPr/>
          </p:nvSpPr>
          <p:spPr>
            <a:xfrm rot="10800000">
              <a:off x="0" y="0"/>
              <a:ext cx="842596" cy="5666154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067" y="2404534"/>
            <a:ext cx="7766936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bg-BG" smtClean="0"/>
              <a:t>Редакт. стил загл. образец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bg-BG" smtClean="0"/>
              <a:t>Щракнете за редакция стил подзагл. обр.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5/10/2017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лавие и съдържа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bg-BG" smtClean="0"/>
              <a:t>Редакт. стил загл. образец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bg-BG" smtClean="0"/>
              <a:t>Щракнете, за да редактирате стиловете на текста в образеца</a:t>
            </a:r>
          </a:p>
          <a:p>
            <a:pPr lvl="1"/>
            <a:r>
              <a:rPr lang="bg-BG" smtClean="0"/>
              <a:t>Второ ниво</a:t>
            </a:r>
          </a:p>
          <a:p>
            <a:pPr lvl="2"/>
            <a:r>
              <a:rPr lang="bg-BG" smtClean="0"/>
              <a:t>Трето ниво</a:t>
            </a:r>
          </a:p>
          <a:p>
            <a:pPr lvl="3"/>
            <a:r>
              <a:rPr lang="bg-BG" smtClean="0"/>
              <a:t>Четвърто ниво</a:t>
            </a:r>
          </a:p>
          <a:p>
            <a:pPr lvl="4"/>
            <a:r>
              <a:rPr lang="bg-BG" smtClean="0"/>
              <a:t>Пето ниво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5/10/2017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лавка на секци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2700867"/>
            <a:ext cx="8596668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bg-BG" smtClean="0"/>
              <a:t>Редакт. стил загл. образец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bg-BG" smtClean="0"/>
              <a:t>Щракнете, за да редактирате стиловете на текста в образеца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5/10/2017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е съдържани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g-BG" smtClean="0"/>
              <a:t>Редакт. стил загл. образец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7334" y="2160589"/>
            <a:ext cx="4184035" cy="3880772"/>
          </a:xfrm>
        </p:spPr>
        <p:txBody>
          <a:bodyPr/>
          <a:lstStyle/>
          <a:p>
            <a:pPr lvl="0"/>
            <a:r>
              <a:rPr lang="bg-BG" smtClean="0"/>
              <a:t>Щракнете, за да редактирате стиловете на текста в образеца</a:t>
            </a:r>
          </a:p>
          <a:p>
            <a:pPr lvl="1"/>
            <a:r>
              <a:rPr lang="bg-BG" smtClean="0"/>
              <a:t>Второ ниво</a:t>
            </a:r>
          </a:p>
          <a:p>
            <a:pPr lvl="2"/>
            <a:r>
              <a:rPr lang="bg-BG" smtClean="0"/>
              <a:t>Трето ниво</a:t>
            </a:r>
          </a:p>
          <a:p>
            <a:pPr lvl="3"/>
            <a:r>
              <a:rPr lang="bg-BG" smtClean="0"/>
              <a:t>Четвърто ниво</a:t>
            </a:r>
          </a:p>
          <a:p>
            <a:pPr lvl="4"/>
            <a:r>
              <a:rPr lang="bg-BG" smtClean="0"/>
              <a:t>Пето ниво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9970" y="2160589"/>
            <a:ext cx="4184034" cy="3880773"/>
          </a:xfrm>
        </p:spPr>
        <p:txBody>
          <a:bodyPr/>
          <a:lstStyle/>
          <a:p>
            <a:pPr lvl="0"/>
            <a:r>
              <a:rPr lang="bg-BG" smtClean="0"/>
              <a:t>Щракнете, за да редактирате стиловете на текста в образеца</a:t>
            </a:r>
          </a:p>
          <a:p>
            <a:pPr lvl="1"/>
            <a:r>
              <a:rPr lang="bg-BG" smtClean="0"/>
              <a:t>Второ ниво</a:t>
            </a:r>
          </a:p>
          <a:p>
            <a:pPr lvl="2"/>
            <a:r>
              <a:rPr lang="bg-BG" smtClean="0"/>
              <a:t>Трето ниво</a:t>
            </a:r>
          </a:p>
          <a:p>
            <a:pPr lvl="3"/>
            <a:r>
              <a:rPr lang="bg-BG" smtClean="0"/>
              <a:t>Четвърто ниво</a:t>
            </a:r>
          </a:p>
          <a:p>
            <a:pPr lvl="4"/>
            <a:r>
              <a:rPr lang="bg-BG" smtClean="0"/>
              <a:t>Пето ниво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712588-04B1-427B-82EE-E8DB90309F08}" type="datetimeFigureOut">
              <a:rPr lang="en-US" dirty="0"/>
              <a:t>5/10/2017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F9F0C5-380F-41C2-899A-BAC0F0927E16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bg-BG" smtClean="0"/>
              <a:t>Редакт. стил загл. образец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745" y="2160983"/>
            <a:ext cx="418562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bg-BG" smtClean="0"/>
              <a:t>Щракнете, за да редактирате стиловете на текста в образеца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5745" y="2737245"/>
            <a:ext cx="4185623" cy="3304117"/>
          </a:xfrm>
        </p:spPr>
        <p:txBody>
          <a:bodyPr>
            <a:normAutofit/>
          </a:bodyPr>
          <a:lstStyle/>
          <a:p>
            <a:pPr lvl="0"/>
            <a:r>
              <a:rPr lang="bg-BG" smtClean="0"/>
              <a:t>Щракнете, за да редактирате стиловете на текста в образеца</a:t>
            </a:r>
          </a:p>
          <a:p>
            <a:pPr lvl="1"/>
            <a:r>
              <a:rPr lang="bg-BG" smtClean="0"/>
              <a:t>Второ ниво</a:t>
            </a:r>
          </a:p>
          <a:p>
            <a:pPr lvl="2"/>
            <a:r>
              <a:rPr lang="bg-BG" smtClean="0"/>
              <a:t>Трето ниво</a:t>
            </a:r>
          </a:p>
          <a:p>
            <a:pPr lvl="3"/>
            <a:r>
              <a:rPr lang="bg-BG" smtClean="0"/>
              <a:t>Четвърто ниво</a:t>
            </a:r>
          </a:p>
          <a:p>
            <a:pPr lvl="4"/>
            <a:r>
              <a:rPr lang="bg-BG" smtClean="0"/>
              <a:t>Пето ниво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88383" y="2160983"/>
            <a:ext cx="418561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bg-BG" smtClean="0"/>
              <a:t>Щракнете, за да редактирате стиловете на текста в образеца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88384" y="2737245"/>
            <a:ext cx="4185617" cy="3304117"/>
          </a:xfrm>
        </p:spPr>
        <p:txBody>
          <a:bodyPr>
            <a:normAutofit/>
          </a:bodyPr>
          <a:lstStyle/>
          <a:p>
            <a:pPr lvl="0"/>
            <a:r>
              <a:rPr lang="bg-BG" smtClean="0"/>
              <a:t>Щракнете, за да редактирате стиловете на текста в образеца</a:t>
            </a:r>
          </a:p>
          <a:p>
            <a:pPr lvl="1"/>
            <a:r>
              <a:rPr lang="bg-BG" smtClean="0"/>
              <a:t>Второ ниво</a:t>
            </a:r>
          </a:p>
          <a:p>
            <a:pPr lvl="2"/>
            <a:r>
              <a:rPr lang="bg-BG" smtClean="0"/>
              <a:t>Трето ниво</a:t>
            </a:r>
          </a:p>
          <a:p>
            <a:pPr lvl="3"/>
            <a:r>
              <a:rPr lang="bg-BG" smtClean="0"/>
              <a:t>Четвърто ниво</a:t>
            </a:r>
          </a:p>
          <a:p>
            <a:pPr lvl="4"/>
            <a:r>
              <a:rPr lang="bg-BG" smtClean="0"/>
              <a:t>Пето ниво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5/10/2017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Само заглав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/>
          <a:lstStyle/>
          <a:p>
            <a:r>
              <a:rPr lang="bg-BG" smtClean="0"/>
              <a:t>Редакт. стил загл. образец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5/10/2017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разе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5/10/2017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Съдържание с надпис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1498604"/>
            <a:ext cx="3854528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bg-BG" smtClean="0"/>
              <a:t>Редакт. стил загл. образец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0461" y="514924"/>
            <a:ext cx="4513541" cy="5526437"/>
          </a:xfrm>
        </p:spPr>
        <p:txBody>
          <a:bodyPr>
            <a:normAutofit/>
          </a:bodyPr>
          <a:lstStyle/>
          <a:p>
            <a:pPr lvl="0"/>
            <a:r>
              <a:rPr lang="bg-BG" smtClean="0"/>
              <a:t>Щракнете, за да редактирате стиловете на текста в образеца</a:t>
            </a:r>
          </a:p>
          <a:p>
            <a:pPr lvl="1"/>
            <a:r>
              <a:rPr lang="bg-BG" smtClean="0"/>
              <a:t>Второ ниво</a:t>
            </a:r>
          </a:p>
          <a:p>
            <a:pPr lvl="2"/>
            <a:r>
              <a:rPr lang="bg-BG" smtClean="0"/>
              <a:t>Трето ниво</a:t>
            </a:r>
          </a:p>
          <a:p>
            <a:pPr lvl="3"/>
            <a:r>
              <a:rPr lang="bg-BG" smtClean="0"/>
              <a:t>Четвърто ниво</a:t>
            </a:r>
          </a:p>
          <a:p>
            <a:pPr lvl="4"/>
            <a:r>
              <a:rPr lang="bg-BG" smtClean="0"/>
              <a:t>Пето ниво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2777069"/>
            <a:ext cx="3854528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bg-BG" smtClean="0"/>
              <a:t>Щракнете, за да редактирате стиловете на текста в образеца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A54C80-263E-416B-A8E0-580EDEADCBDC}" type="datetimeFigureOut">
              <a:rPr lang="en-US" dirty="0"/>
              <a:t>5/10/2017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9954A3-9DFD-4C44-94BA-B95130A3BA1C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Картина с надпис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4800600"/>
            <a:ext cx="85966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bg-BG" smtClean="0"/>
              <a:t>Редакт. стил загл. образец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7334" y="609600"/>
            <a:ext cx="8596668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bg-BG" smtClean="0"/>
              <a:t>Щракнете върху иконата, за да добавите картина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5367338"/>
            <a:ext cx="8596667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bg-BG" smtClean="0"/>
              <a:t>Щракнете, за да редактирате стиловете на текста в образеца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5/10/2017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лавие и надпис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609600"/>
            <a:ext cx="8596668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bg-BG" smtClean="0"/>
              <a:t>Редакт. стил загл. образец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bg-BG" smtClean="0"/>
              <a:t>Щракнете, за да редактирате стиловете на текста в образеца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5/10/2017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 с надпис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bg-BG" smtClean="0"/>
              <a:t>Редакт. стил загл. образец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366139" y="3632200"/>
            <a:ext cx="722452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bg-BG" smtClean="0"/>
              <a:t>Щракнете, за да редактирате стиловете на текста в образеца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bg-BG" smtClean="0"/>
              <a:t>Щракнете, за да редактирате стиловете на текста в образеца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5/10/2017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20" name="TextBox 19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</a:rPr>
              <a:t>”</a:t>
            </a:r>
            <a:endParaRPr lang="en-US" dirty="0">
              <a:solidFill>
                <a:schemeClr val="accent1">
                  <a:lumMod val="60000"/>
                  <a:lumOff val="40000"/>
                </a:schemeClr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ичка с им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1931988"/>
            <a:ext cx="8596668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bg-BG" smtClean="0"/>
              <a:t>Редакт. стил загл. образец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bg-BG" smtClean="0"/>
              <a:t>Щракнете, за да редактирате стиловете на текста в образеца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5/10/2017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ичка с име на цита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bg-BG" smtClean="0"/>
              <a:t>Редакт. стил загл. образец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bg-BG" smtClean="0"/>
              <a:t>Щракнете, за да редактирате стиловете на текста в образеца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bg-BG" smtClean="0"/>
              <a:t>Щракнете, за да редактирате стиловете на текста в образеца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5/10/2017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или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99" y="609600"/>
            <a:ext cx="8588203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bg-BG" smtClean="0"/>
              <a:t>Редакт. стил загл. образец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bg-BG" smtClean="0"/>
              <a:t>Щракнете, за да редактирате стиловете на текста в образеца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bg-BG" smtClean="0"/>
              <a:t>Щракнете, за да редактирате стиловете на текста в образеца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5/10/2017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лавие и вертикален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g-BG" smtClean="0"/>
              <a:t>Редакт. стил загл. образец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bg-BG" smtClean="0"/>
              <a:t>Щракнете, за да редактирате стиловете на текста в образеца</a:t>
            </a:r>
          </a:p>
          <a:p>
            <a:pPr lvl="1"/>
            <a:r>
              <a:rPr lang="bg-BG" smtClean="0"/>
              <a:t>Второ ниво</a:t>
            </a:r>
          </a:p>
          <a:p>
            <a:pPr lvl="2"/>
            <a:r>
              <a:rPr lang="bg-BG" smtClean="0"/>
              <a:t>Трето ниво</a:t>
            </a:r>
          </a:p>
          <a:p>
            <a:pPr lvl="3"/>
            <a:r>
              <a:rPr lang="bg-BG" smtClean="0"/>
              <a:t>Четвърто ниво</a:t>
            </a:r>
          </a:p>
          <a:p>
            <a:pPr lvl="4"/>
            <a:r>
              <a:rPr lang="bg-BG" smtClean="0"/>
              <a:t>Пето ниво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C6B4A9-1611-4792-9094-5F34BCA07E0B}" type="datetimeFigureOut">
              <a:rPr lang="en-US" dirty="0"/>
              <a:t>5/10/2017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333C77-0158-454C-844F-B7AB9BD7DAD4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но заглавие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67673" y="609599"/>
            <a:ext cx="1304743" cy="5251451"/>
          </a:xfrm>
        </p:spPr>
        <p:txBody>
          <a:bodyPr vert="eaVert" anchor="ctr"/>
          <a:lstStyle/>
          <a:p>
            <a:r>
              <a:rPr lang="bg-BG" smtClean="0"/>
              <a:t>Редакт. стил загл. образец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7335" y="609600"/>
            <a:ext cx="7060150" cy="5251450"/>
          </a:xfrm>
        </p:spPr>
        <p:txBody>
          <a:bodyPr vert="eaVert"/>
          <a:lstStyle/>
          <a:p>
            <a:pPr lvl="0"/>
            <a:r>
              <a:rPr lang="bg-BG" smtClean="0"/>
              <a:t>Щракнете, за да редактирате стиловете на текста в образеца</a:t>
            </a:r>
          </a:p>
          <a:p>
            <a:pPr lvl="1"/>
            <a:r>
              <a:rPr lang="bg-BG" smtClean="0"/>
              <a:t>Второ ниво</a:t>
            </a:r>
          </a:p>
          <a:p>
            <a:pPr lvl="2"/>
            <a:r>
              <a:rPr lang="bg-BG" smtClean="0"/>
              <a:t>Трето ниво</a:t>
            </a:r>
          </a:p>
          <a:p>
            <a:pPr lvl="3"/>
            <a:r>
              <a:rPr lang="bg-BG" smtClean="0"/>
              <a:t>Четвърто ниво</a:t>
            </a:r>
          </a:p>
          <a:p>
            <a:pPr lvl="4"/>
            <a:r>
              <a:rPr lang="bg-BG" smtClean="0"/>
              <a:t>Пето ниво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5/10/2017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20" name="Straight Connector 19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Isosceles Triangle 23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Isosceles Triangle 27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Isosceles Triangle 28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bg-BG" smtClean="0"/>
              <a:t>Редакт. стил загл. образец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bg-BG" smtClean="0"/>
              <a:t>Щракнете, за да редактирате стиловете на текста в образеца</a:t>
            </a:r>
          </a:p>
          <a:p>
            <a:pPr lvl="1"/>
            <a:r>
              <a:rPr lang="bg-BG" smtClean="0"/>
              <a:t>Второ ниво</a:t>
            </a:r>
          </a:p>
          <a:p>
            <a:pPr lvl="2"/>
            <a:r>
              <a:rPr lang="bg-BG" smtClean="0"/>
              <a:t>Трето ниво</a:t>
            </a:r>
          </a:p>
          <a:p>
            <a:pPr lvl="3"/>
            <a:r>
              <a:rPr lang="bg-BG" smtClean="0"/>
              <a:t>Четвърто ниво</a:t>
            </a:r>
          </a:p>
          <a:p>
            <a:pPr lvl="4"/>
            <a:r>
              <a:rPr lang="bg-BG" smtClean="0"/>
              <a:t>Пето ниво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1BEF0D-F0BB-DE4B-95CE-6DB70DBA9567}" type="datetimeFigureOut">
              <a:rPr lang="en-US" dirty="0"/>
              <a:pPr/>
              <a:t>5/10/2017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65" r:id="rId4"/>
    <p:sldLayoutId id="2147483653" r:id="rId5"/>
    <p:sldLayoutId id="2147483654" r:id="rId6"/>
    <p:sldLayoutId id="2147483655" r:id="rId7"/>
    <p:sldLayoutId id="2147483666" r:id="rId8"/>
    <p:sldLayoutId id="2147483657" r:id="rId9"/>
    <p:sldLayoutId id="2147483660" r:id="rId10"/>
    <p:sldLayoutId id="2147483661" r:id="rId11"/>
    <p:sldLayoutId id="2147483662" r:id="rId12"/>
    <p:sldLayoutId id="2147483663" r:id="rId13"/>
    <p:sldLayoutId id="2147483664" r:id="rId14"/>
    <p:sldLayoutId id="2147483667" r:id="rId15"/>
    <p:sldLayoutId id="2147483659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8.jpg"/><Relationship Id="rId4" Type="http://schemas.openxmlformats.org/officeDocument/2006/relationships/image" Target="../media/image7.jp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g"/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4.jpg"/><Relationship Id="rId4" Type="http://schemas.openxmlformats.org/officeDocument/2006/relationships/image" Target="../media/image13.jpg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ctrTitle"/>
          </p:nvPr>
        </p:nvSpPr>
        <p:spPr>
          <a:xfrm>
            <a:off x="1360714" y="215153"/>
            <a:ext cx="7924800" cy="5604734"/>
          </a:xfrm>
        </p:spPr>
        <p:txBody>
          <a:bodyPr/>
          <a:lstStyle/>
          <a:p>
            <a:pPr algn="ctr"/>
            <a:r>
              <a:rPr lang="bg-BG" b="1" i="1" dirty="0" smtClean="0">
                <a:solidFill>
                  <a:schemeClr val="tx1"/>
                </a:solidFill>
              </a:rPr>
              <a:t/>
            </a:r>
            <a:br>
              <a:rPr lang="bg-BG" b="1" i="1" dirty="0" smtClean="0">
                <a:solidFill>
                  <a:schemeClr val="tx1"/>
                </a:solidFill>
              </a:rPr>
            </a:br>
            <a:r>
              <a:rPr lang="bg-BG" b="1" i="1" dirty="0">
                <a:solidFill>
                  <a:schemeClr val="tx1"/>
                </a:solidFill>
              </a:rPr>
              <a:t/>
            </a:r>
            <a:br>
              <a:rPr lang="bg-BG" b="1" i="1" dirty="0">
                <a:solidFill>
                  <a:schemeClr val="tx1"/>
                </a:solidFill>
              </a:rPr>
            </a:br>
            <a:r>
              <a:rPr lang="bg-BG" sz="8800" b="1" i="1" dirty="0" smtClean="0">
                <a:solidFill>
                  <a:schemeClr val="tx1"/>
                </a:solidFill>
              </a:rPr>
              <a:t>Проект </a:t>
            </a:r>
            <a:br>
              <a:rPr lang="bg-BG" sz="8800" b="1" i="1" dirty="0" smtClean="0">
                <a:solidFill>
                  <a:schemeClr val="tx1"/>
                </a:solidFill>
              </a:rPr>
            </a:br>
            <a:r>
              <a:rPr lang="bg-BG" sz="8800" b="1" i="1" dirty="0" smtClean="0">
                <a:solidFill>
                  <a:schemeClr val="tx1"/>
                </a:solidFill>
              </a:rPr>
              <a:t>„Велосипеден град“</a:t>
            </a:r>
            <a:endParaRPr lang="bg-BG" sz="8800" b="1" i="1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06101758"/>
      </p:ext>
    </p:extLst>
  </p:cSld>
  <p:clrMapOvr>
    <a:masterClrMapping/>
  </p:clrMapOvr>
  <p:transition spd="slow">
    <p:randomBar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Контейнер за съдържание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1671" y="-12503"/>
            <a:ext cx="7992931" cy="6870503"/>
          </a:xfrm>
        </p:spPr>
      </p:pic>
    </p:spTree>
    <p:extLst>
      <p:ext uri="{BB962C8B-B14F-4D97-AF65-F5344CB8AC3E}">
        <p14:creationId xmlns:p14="http://schemas.microsoft.com/office/powerpoint/2010/main" val="39610375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Контейнер за съдържание 2"/>
          <p:cNvSpPr>
            <a:spLocks noGrp="1"/>
          </p:cNvSpPr>
          <p:nvPr>
            <p:ph idx="1"/>
          </p:nvPr>
        </p:nvSpPr>
        <p:spPr>
          <a:xfrm>
            <a:off x="677334" y="1339403"/>
            <a:ext cx="8596668" cy="4701959"/>
          </a:xfrm>
        </p:spPr>
        <p:txBody>
          <a:bodyPr/>
          <a:lstStyle/>
          <a:p>
            <a:pPr marL="0" lvl="0" indent="0" algn="just">
              <a:buClr>
                <a:srgbClr val="90C226"/>
              </a:buClr>
              <a:buNone/>
            </a:pPr>
            <a:r>
              <a:rPr lang="bg-BG" sz="4000" b="1" i="1" dirty="0" smtClean="0">
                <a:solidFill>
                  <a:prstClr val="black">
                    <a:lumMod val="75000"/>
                    <a:lumOff val="25000"/>
                  </a:prstClr>
                </a:solidFill>
              </a:rPr>
              <a:t>	</a:t>
            </a:r>
            <a:r>
              <a:rPr lang="bg-BG" sz="4400" b="1" i="1" dirty="0" smtClean="0">
                <a:solidFill>
                  <a:prstClr val="black">
                    <a:lumMod val="75000"/>
                    <a:lumOff val="25000"/>
                  </a:prstClr>
                </a:solidFill>
              </a:rPr>
              <a:t>Ще </a:t>
            </a:r>
            <a:r>
              <a:rPr lang="bg-BG" sz="4400" b="1" i="1" dirty="0">
                <a:solidFill>
                  <a:prstClr val="black">
                    <a:lumMod val="75000"/>
                    <a:lumOff val="25000"/>
                  </a:prstClr>
                </a:solidFill>
              </a:rPr>
              <a:t>подкрепим замисъла на СО за оптимизиране на здравето чрез </a:t>
            </a:r>
            <a:r>
              <a:rPr lang="bg-BG" sz="4400" b="1" i="1" dirty="0" smtClean="0">
                <a:solidFill>
                  <a:prstClr val="black">
                    <a:lumMod val="75000"/>
                    <a:lumOff val="25000"/>
                  </a:prstClr>
                </a:solidFill>
              </a:rPr>
              <a:t>движение с програмен приоритет „Движение и здраве“ в детската градина.</a:t>
            </a:r>
            <a:endParaRPr lang="bg-BG" sz="4400" b="1" i="1" dirty="0">
              <a:solidFill>
                <a:prstClr val="black">
                  <a:lumMod val="75000"/>
                  <a:lumOff val="25000"/>
                </a:prstClr>
              </a:solidFill>
            </a:endParaRPr>
          </a:p>
          <a:p>
            <a:pPr marL="0" indent="0">
              <a:buNone/>
            </a:pPr>
            <a:endParaRPr lang="bg-BG" dirty="0"/>
          </a:p>
        </p:txBody>
      </p:sp>
    </p:spTree>
    <p:extLst>
      <p:ext uri="{BB962C8B-B14F-4D97-AF65-F5344CB8AC3E}">
        <p14:creationId xmlns:p14="http://schemas.microsoft.com/office/powerpoint/2010/main" val="17662864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Контейнер за съдържание 2"/>
          <p:cNvSpPr>
            <a:spLocks noGrp="1"/>
          </p:cNvSpPr>
          <p:nvPr>
            <p:ph idx="1"/>
          </p:nvPr>
        </p:nvSpPr>
        <p:spPr>
          <a:xfrm>
            <a:off x="677333" y="450760"/>
            <a:ext cx="8917427" cy="6040192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bg-BG" sz="3200" b="1" i="1" u="sng" dirty="0" smtClean="0"/>
              <a:t>Цели на проекта:</a:t>
            </a:r>
          </a:p>
          <a:p>
            <a:pPr>
              <a:buFont typeface="Wingdings" panose="05000000000000000000" pitchFamily="2" charset="2"/>
              <a:buChar char="v"/>
            </a:pPr>
            <a:r>
              <a:rPr lang="bg-BG" sz="2800" b="1" i="1" dirty="0" smtClean="0"/>
              <a:t>Да създаде умения сред деца от ДГ №167 да карат велосипеди;</a:t>
            </a:r>
          </a:p>
          <a:p>
            <a:pPr>
              <a:buFont typeface="Wingdings" panose="05000000000000000000" pitchFamily="2" charset="2"/>
              <a:buChar char="v"/>
            </a:pPr>
            <a:r>
              <a:rPr lang="bg-BG" sz="2800" b="1" i="1" dirty="0" smtClean="0"/>
              <a:t>Да повиши двигателната активност сред децата;</a:t>
            </a:r>
          </a:p>
          <a:p>
            <a:pPr>
              <a:buFont typeface="Wingdings" panose="05000000000000000000" pitchFamily="2" charset="2"/>
              <a:buChar char="v"/>
            </a:pPr>
            <a:r>
              <a:rPr lang="bg-BG" sz="2800" b="1" i="1" dirty="0" smtClean="0"/>
              <a:t>Да запознае децата с правилата за безопасност на движене по пътищата;</a:t>
            </a:r>
          </a:p>
          <a:p>
            <a:pPr>
              <a:buFont typeface="Wingdings" panose="05000000000000000000" pitchFamily="2" charset="2"/>
              <a:buChar char="v"/>
            </a:pPr>
            <a:r>
              <a:rPr lang="bg-BG" sz="2800" b="1" i="1" dirty="0" smtClean="0"/>
              <a:t>Да станем част от инициативите в подкрепа на „София – Европейска столица на спорта – 2018г.“;</a:t>
            </a:r>
          </a:p>
          <a:p>
            <a:pPr>
              <a:buFont typeface="Wingdings" panose="05000000000000000000" pitchFamily="2" charset="2"/>
              <a:buChar char="v"/>
            </a:pPr>
            <a:r>
              <a:rPr lang="bg-BG" sz="2800" b="1" i="1" dirty="0" smtClean="0"/>
              <a:t>Приобщаване на родителите към дейността на ДГ, насочена към създаване на траен интерес към спорта.</a:t>
            </a:r>
          </a:p>
          <a:p>
            <a:pPr>
              <a:buFont typeface="Wingdings" panose="05000000000000000000" pitchFamily="2" charset="2"/>
              <a:buChar char="v"/>
            </a:pPr>
            <a:endParaRPr lang="bg-BG" sz="2800" b="1" i="1" dirty="0" smtClean="0"/>
          </a:p>
        </p:txBody>
      </p:sp>
    </p:spTree>
    <p:extLst>
      <p:ext uri="{BB962C8B-B14F-4D97-AF65-F5344CB8AC3E}">
        <p14:creationId xmlns:p14="http://schemas.microsoft.com/office/powerpoint/2010/main" val="1872427352"/>
      </p:ext>
    </p:extLst>
  </p:cSld>
  <p:clrMapOvr>
    <a:masterClrMapping/>
  </p:clrMapOvr>
  <p:transition spd="slow">
    <p:randomBar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Контейнер за съдържание 2"/>
          <p:cNvSpPr>
            <a:spLocks noGrp="1"/>
          </p:cNvSpPr>
          <p:nvPr>
            <p:ph idx="1"/>
          </p:nvPr>
        </p:nvSpPr>
        <p:spPr>
          <a:xfrm>
            <a:off x="677334" y="450761"/>
            <a:ext cx="8596668" cy="5898524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bg-BG" sz="2800" b="1" i="1" dirty="0" smtClean="0"/>
          </a:p>
          <a:p>
            <a:pPr marL="0" indent="0">
              <a:buNone/>
            </a:pPr>
            <a:r>
              <a:rPr lang="bg-BG" sz="3600" b="1" i="1" u="sng" dirty="0" smtClean="0"/>
              <a:t>Дата на мероприятието:</a:t>
            </a:r>
          </a:p>
          <a:p>
            <a:pPr marL="0" indent="0" algn="ctr">
              <a:buNone/>
            </a:pPr>
            <a:r>
              <a:rPr lang="bg-BG" sz="3600" b="1" i="1" dirty="0" smtClean="0"/>
              <a:t>01.06.2017г.</a:t>
            </a:r>
          </a:p>
          <a:p>
            <a:pPr marL="0" indent="0" algn="just">
              <a:buNone/>
            </a:pPr>
            <a:r>
              <a:rPr lang="bg-BG" sz="3600" b="1" i="1" dirty="0"/>
              <a:t>	</a:t>
            </a:r>
            <a:r>
              <a:rPr lang="bg-BG" sz="3600" b="1" i="1" dirty="0" smtClean="0"/>
              <a:t>На 01 юни – Международен ден на детето ще се проведе демонстрация, на която децата ще покажат придобитите умения пред останалите деца и своите родители.</a:t>
            </a:r>
          </a:p>
        </p:txBody>
      </p:sp>
    </p:spTree>
    <p:extLst>
      <p:ext uri="{BB962C8B-B14F-4D97-AF65-F5344CB8AC3E}">
        <p14:creationId xmlns:p14="http://schemas.microsoft.com/office/powerpoint/2010/main" val="185027684"/>
      </p:ext>
    </p:extLst>
  </p:cSld>
  <p:clrMapOvr>
    <a:masterClrMapping/>
  </p:clrMapOvr>
  <p:transition spd="slow">
    <p:randomBar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Контейнер за съдържание 2"/>
          <p:cNvSpPr>
            <a:spLocks noGrp="1"/>
          </p:cNvSpPr>
          <p:nvPr>
            <p:ph idx="1"/>
          </p:nvPr>
        </p:nvSpPr>
        <p:spPr>
          <a:xfrm>
            <a:off x="566670" y="437882"/>
            <a:ext cx="8899302" cy="5834129"/>
          </a:xfrm>
        </p:spPr>
        <p:txBody>
          <a:bodyPr>
            <a:normAutofit/>
          </a:bodyPr>
          <a:lstStyle/>
          <a:p>
            <a:pPr marL="0" lvl="0" indent="0">
              <a:buClr>
                <a:srgbClr val="90C226"/>
              </a:buClr>
              <a:buNone/>
            </a:pPr>
            <a:r>
              <a:rPr lang="bg-BG" sz="3200" b="1" i="1" u="sng" dirty="0">
                <a:solidFill>
                  <a:prstClr val="black">
                    <a:lumMod val="75000"/>
                    <a:lumOff val="25000"/>
                  </a:prstClr>
                </a:solidFill>
              </a:rPr>
              <a:t>Място:</a:t>
            </a:r>
            <a:r>
              <a:rPr lang="bg-BG" sz="3200" b="1" i="1" dirty="0">
                <a:solidFill>
                  <a:prstClr val="black">
                    <a:lumMod val="75000"/>
                    <a:lumOff val="25000"/>
                  </a:prstClr>
                </a:solidFill>
              </a:rPr>
              <a:t>   </a:t>
            </a:r>
          </a:p>
          <a:p>
            <a:pPr marL="0" lvl="0" indent="0" algn="ctr">
              <a:buClr>
                <a:srgbClr val="90C226"/>
              </a:buClr>
              <a:buNone/>
            </a:pPr>
            <a:r>
              <a:rPr lang="bg-BG" sz="3200" b="1" i="1" dirty="0">
                <a:solidFill>
                  <a:prstClr val="black">
                    <a:lumMod val="75000"/>
                    <a:lumOff val="25000"/>
                  </a:prstClr>
                </a:solidFill>
              </a:rPr>
              <a:t> </a:t>
            </a:r>
            <a:r>
              <a:rPr lang="bg-BG" sz="2800" b="1" i="1" dirty="0">
                <a:solidFill>
                  <a:prstClr val="black">
                    <a:lumMod val="75000"/>
                    <a:lumOff val="25000"/>
                  </a:prstClr>
                </a:solidFill>
              </a:rPr>
              <a:t>Стадион „Раковски</a:t>
            </a:r>
            <a:r>
              <a:rPr lang="bg-BG" sz="2800" b="1" i="1" dirty="0" smtClean="0">
                <a:solidFill>
                  <a:prstClr val="black">
                    <a:lumMod val="75000"/>
                    <a:lumOff val="25000"/>
                  </a:prstClr>
                </a:solidFill>
              </a:rPr>
              <a:t>“</a:t>
            </a:r>
          </a:p>
          <a:p>
            <a:pPr marL="0" lvl="0" indent="0" algn="just">
              <a:buClr>
                <a:srgbClr val="90C226"/>
              </a:buClr>
              <a:buNone/>
            </a:pPr>
            <a:r>
              <a:rPr lang="bg-BG" sz="2800" b="1" i="1" dirty="0">
                <a:solidFill>
                  <a:prstClr val="black">
                    <a:lumMod val="75000"/>
                    <a:lumOff val="25000"/>
                  </a:prstClr>
                </a:solidFill>
              </a:rPr>
              <a:t>	</a:t>
            </a:r>
            <a:r>
              <a:rPr lang="bg-BG" sz="2800" b="1" i="1" dirty="0" smtClean="0">
                <a:solidFill>
                  <a:prstClr val="black">
                    <a:lumMod val="75000"/>
                    <a:lumOff val="25000"/>
                  </a:prstClr>
                </a:solidFill>
              </a:rPr>
              <a:t>Домакин на мероприятието ще бъде стадион „Раковски“, който се намира в непосредствена близост до детската градина.</a:t>
            </a:r>
          </a:p>
          <a:p>
            <a:pPr marL="0" lvl="0" indent="0" algn="just">
              <a:buClr>
                <a:srgbClr val="90C226"/>
              </a:buClr>
              <a:buNone/>
            </a:pPr>
            <a:endParaRPr lang="bg-BG" sz="2800" b="1" i="1" dirty="0">
              <a:solidFill>
                <a:prstClr val="black">
                  <a:lumMod val="75000"/>
                  <a:lumOff val="25000"/>
                </a:prstClr>
              </a:solidFill>
            </a:endParaRPr>
          </a:p>
          <a:p>
            <a:pPr marL="0" indent="0">
              <a:buNone/>
            </a:pPr>
            <a:endParaRPr lang="bg-BG" dirty="0"/>
          </a:p>
        </p:txBody>
      </p:sp>
      <p:pic>
        <p:nvPicPr>
          <p:cNvPr id="2" name="Картина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42315" y="3082881"/>
            <a:ext cx="5638800" cy="35947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22839758"/>
      </p:ext>
    </p:extLst>
  </p:cSld>
  <p:clrMapOvr>
    <a:masterClrMapping/>
  </p:clrMapOvr>
  <p:transition spd="slow">
    <p:randomBar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Контейнер за съдържание 2"/>
          <p:cNvSpPr>
            <a:spLocks noGrp="1"/>
          </p:cNvSpPr>
          <p:nvPr>
            <p:ph idx="1"/>
          </p:nvPr>
        </p:nvSpPr>
        <p:spPr>
          <a:xfrm>
            <a:off x="677334" y="798491"/>
            <a:ext cx="8596668" cy="5242872"/>
          </a:xfrm>
        </p:spPr>
        <p:txBody>
          <a:bodyPr/>
          <a:lstStyle/>
          <a:p>
            <a:pPr marL="0" lvl="0" indent="0">
              <a:buClr>
                <a:srgbClr val="90C226"/>
              </a:buClr>
              <a:buNone/>
            </a:pPr>
            <a:r>
              <a:rPr lang="bg-BG" sz="3200" b="1" i="1" u="sng" dirty="0">
                <a:solidFill>
                  <a:prstClr val="black">
                    <a:lumMod val="75000"/>
                    <a:lumOff val="25000"/>
                  </a:prstClr>
                </a:solidFill>
              </a:rPr>
              <a:t>Сума по проекта:   </a:t>
            </a:r>
          </a:p>
          <a:p>
            <a:pPr marL="0" lvl="0" indent="0" algn="just">
              <a:buClr>
                <a:srgbClr val="90C226"/>
              </a:buClr>
              <a:buNone/>
            </a:pPr>
            <a:r>
              <a:rPr lang="bg-BG" sz="2800" b="1" i="1" dirty="0">
                <a:solidFill>
                  <a:prstClr val="black">
                    <a:lumMod val="75000"/>
                    <a:lumOff val="25000"/>
                  </a:prstClr>
                </a:solidFill>
              </a:rPr>
              <a:t>	Със сумата ще бъдат осигурени велосипеди, каски, протектори, </a:t>
            </a:r>
            <a:r>
              <a:rPr lang="bg-BG" sz="2800" b="1" i="1" dirty="0" err="1">
                <a:solidFill>
                  <a:prstClr val="black">
                    <a:lumMod val="75000"/>
                    <a:lumOff val="25000"/>
                  </a:prstClr>
                </a:solidFill>
              </a:rPr>
              <a:t>светлоотразителни</a:t>
            </a:r>
            <a:r>
              <a:rPr lang="bg-BG" sz="2800" b="1" i="1" dirty="0">
                <a:solidFill>
                  <a:prstClr val="black">
                    <a:lumMod val="75000"/>
                    <a:lumOff val="25000"/>
                  </a:prstClr>
                </a:solidFill>
              </a:rPr>
              <a:t> жилетки.</a:t>
            </a:r>
          </a:p>
          <a:p>
            <a:pPr marL="0" indent="0">
              <a:buNone/>
            </a:pPr>
            <a:endParaRPr lang="bg-BG" dirty="0"/>
          </a:p>
        </p:txBody>
      </p:sp>
      <p:pic>
        <p:nvPicPr>
          <p:cNvPr id="4" name="Картина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42068" y="3193388"/>
            <a:ext cx="4267200" cy="28479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423895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Контейнер за съдържание 2"/>
          <p:cNvSpPr>
            <a:spLocks noGrp="1"/>
          </p:cNvSpPr>
          <p:nvPr>
            <p:ph idx="1"/>
          </p:nvPr>
        </p:nvSpPr>
        <p:spPr>
          <a:xfrm>
            <a:off x="677334" y="373487"/>
            <a:ext cx="8596668" cy="5667875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bg-BG" sz="3600" b="1" i="1" u="sng" dirty="0" smtClean="0"/>
              <a:t>Партньори:</a:t>
            </a:r>
          </a:p>
          <a:p>
            <a:pPr marL="0" indent="0" algn="ctr">
              <a:buNone/>
            </a:pPr>
            <a:r>
              <a:rPr lang="bg-BG" sz="2800" b="1" i="1" dirty="0" smtClean="0"/>
              <a:t>ДФК „Лъвчетата 1997“</a:t>
            </a:r>
          </a:p>
          <a:p>
            <a:pPr marL="0" indent="0" algn="just">
              <a:buNone/>
            </a:pPr>
            <a:r>
              <a:rPr lang="bg-BG" sz="2800" b="1" i="1" dirty="0"/>
              <a:t>	</a:t>
            </a:r>
            <a:r>
              <a:rPr lang="bg-BG" sz="2800" b="1" i="1" dirty="0" smtClean="0"/>
              <a:t>Обучението ще се провежда съвместно с инструктори от ДФК „Лъвчетата 1997“, които имат дългогодишен опит в работата с подрастващи.</a:t>
            </a:r>
            <a:endParaRPr lang="bg-BG" sz="2800" b="1" i="1" dirty="0"/>
          </a:p>
        </p:txBody>
      </p:sp>
      <p:pic>
        <p:nvPicPr>
          <p:cNvPr id="2" name="Картина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29566" y="3358285"/>
            <a:ext cx="3119716" cy="33079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42456051"/>
      </p:ext>
    </p:extLst>
  </p:cSld>
  <p:clrMapOvr>
    <a:masterClrMapping/>
  </p:clrMapOvr>
  <p:transition spd="slow">
    <p:randomBar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Контейнер за съдържание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1906" y="164363"/>
            <a:ext cx="4636153" cy="3042476"/>
          </a:xfrm>
        </p:spPr>
      </p:pic>
      <p:pic>
        <p:nvPicPr>
          <p:cNvPr id="5" name="Картина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64421" y="154547"/>
            <a:ext cx="4700590" cy="3052292"/>
          </a:xfrm>
          <a:prstGeom prst="rect">
            <a:avLst/>
          </a:prstGeom>
        </p:spPr>
      </p:pic>
      <p:pic>
        <p:nvPicPr>
          <p:cNvPr id="6" name="Картина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1906" y="3538627"/>
            <a:ext cx="4636153" cy="3080667"/>
          </a:xfrm>
          <a:prstGeom prst="rect">
            <a:avLst/>
          </a:prstGeom>
        </p:spPr>
      </p:pic>
      <p:pic>
        <p:nvPicPr>
          <p:cNvPr id="7" name="Картина 6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64421" y="3446708"/>
            <a:ext cx="4700590" cy="31725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987995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>
          <a:xfrm>
            <a:off x="677334" y="334851"/>
            <a:ext cx="8596668" cy="2524259"/>
          </a:xfrm>
        </p:spPr>
        <p:txBody>
          <a:bodyPr>
            <a:normAutofit fontScale="90000"/>
          </a:bodyPr>
          <a:lstStyle/>
          <a:p>
            <a:pPr algn="ctr"/>
            <a:r>
              <a:rPr lang="bg-BG" b="1" i="1" dirty="0" smtClean="0">
                <a:solidFill>
                  <a:schemeClr val="tx1"/>
                </a:solidFill>
              </a:rPr>
              <a:t>Въз основа на доброто сътрудничество с фирма „</a:t>
            </a:r>
            <a:r>
              <a:rPr lang="en-US" b="1" i="1" dirty="0" smtClean="0">
                <a:solidFill>
                  <a:schemeClr val="tx1"/>
                </a:solidFill>
              </a:rPr>
              <a:t>DRAG bicycles</a:t>
            </a:r>
            <a:r>
              <a:rPr lang="bg-BG" b="1" i="1" dirty="0" smtClean="0">
                <a:solidFill>
                  <a:schemeClr val="tx1"/>
                </a:solidFill>
              </a:rPr>
              <a:t>“ бе проведена демонстрация на </a:t>
            </a:r>
            <a:r>
              <a:rPr lang="bg-BG" b="1" i="1" dirty="0" err="1" smtClean="0">
                <a:solidFill>
                  <a:schemeClr val="tx1"/>
                </a:solidFill>
              </a:rPr>
              <a:t>сгл</a:t>
            </a:r>
            <a:r>
              <a:rPr lang="en-US" b="1" i="1" dirty="0" smtClean="0">
                <a:solidFill>
                  <a:schemeClr val="tx1"/>
                </a:solidFill>
              </a:rPr>
              <a:t>o</a:t>
            </a:r>
            <a:r>
              <a:rPr lang="bg-BG" b="1" i="1" dirty="0" err="1" smtClean="0">
                <a:solidFill>
                  <a:schemeClr val="tx1"/>
                </a:solidFill>
              </a:rPr>
              <a:t>бяне</a:t>
            </a:r>
            <a:r>
              <a:rPr lang="bg-BG" b="1" i="1" dirty="0" smtClean="0">
                <a:solidFill>
                  <a:schemeClr val="tx1"/>
                </a:solidFill>
              </a:rPr>
              <a:t> на велосипед и запознаване на децата с колоезденето като спорт</a:t>
            </a:r>
            <a:endParaRPr lang="bg-BG" b="1" i="1" dirty="0">
              <a:solidFill>
                <a:schemeClr val="tx1"/>
              </a:solidFill>
            </a:endParaRPr>
          </a:p>
        </p:txBody>
      </p:sp>
      <p:pic>
        <p:nvPicPr>
          <p:cNvPr id="4" name="Контейнер за съдържание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1027490" y="3389963"/>
            <a:ext cx="3895059" cy="2833352"/>
          </a:xfrm>
        </p:spPr>
      </p:pic>
      <p:pic>
        <p:nvPicPr>
          <p:cNvPr id="5" name="Картина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4875012" y="3349670"/>
            <a:ext cx="3915674" cy="28933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98005490"/>
      </p:ext>
    </p:extLst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Контейнер за съдържание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33890" y="578290"/>
            <a:ext cx="3526730" cy="2370151"/>
          </a:xfrm>
        </p:spPr>
      </p:pic>
      <p:pic>
        <p:nvPicPr>
          <p:cNvPr id="5" name="Картина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3129703" y="513213"/>
            <a:ext cx="3535847" cy="2491190"/>
          </a:xfrm>
          <a:prstGeom prst="rect">
            <a:avLst/>
          </a:prstGeom>
        </p:spPr>
      </p:pic>
      <p:pic>
        <p:nvPicPr>
          <p:cNvPr id="6" name="Картина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6285928" y="526995"/>
            <a:ext cx="3526731" cy="2472744"/>
          </a:xfrm>
          <a:prstGeom prst="rect">
            <a:avLst/>
          </a:prstGeom>
        </p:spPr>
      </p:pic>
      <p:pic>
        <p:nvPicPr>
          <p:cNvPr id="7" name="Картина 6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1951800" y="3526731"/>
            <a:ext cx="6684135" cy="34149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610323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Контейнер за съдържание 2"/>
          <p:cNvSpPr>
            <a:spLocks noGrp="1"/>
          </p:cNvSpPr>
          <p:nvPr>
            <p:ph idx="1"/>
          </p:nvPr>
        </p:nvSpPr>
        <p:spPr>
          <a:xfrm>
            <a:off x="677334" y="515155"/>
            <a:ext cx="8596668" cy="5782614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bg-BG" sz="3600" b="1" i="1" u="sng" dirty="0" smtClean="0"/>
              <a:t>Участници в проекта:</a:t>
            </a:r>
          </a:p>
          <a:p>
            <a:pPr>
              <a:buFont typeface="Wingdings" panose="05000000000000000000" pitchFamily="2" charset="2"/>
              <a:buChar char="v"/>
            </a:pPr>
            <a:endParaRPr lang="bg-BG" sz="2800" b="1" i="1" dirty="0"/>
          </a:p>
          <a:p>
            <a:pPr algn="just">
              <a:buFont typeface="Wingdings" panose="05000000000000000000" pitchFamily="2" charset="2"/>
              <a:buChar char="v"/>
            </a:pPr>
            <a:r>
              <a:rPr lang="bg-BG" sz="2800" b="1" i="1" dirty="0" smtClean="0"/>
              <a:t>Проектът ще обхване около 70 деца от </a:t>
            </a:r>
            <a:r>
              <a:rPr lang="en-US" sz="2800" b="1" i="1" dirty="0" smtClean="0"/>
              <a:t>III</a:t>
            </a:r>
            <a:r>
              <a:rPr lang="bg-BG" sz="2800" b="1" i="1" dirty="0" smtClean="0"/>
              <a:t>-та и</a:t>
            </a:r>
            <a:r>
              <a:rPr lang="en-US" sz="2800" b="1" i="1" dirty="0" smtClean="0"/>
              <a:t> IV</a:t>
            </a:r>
            <a:r>
              <a:rPr lang="bg-BG" sz="2800" b="1" i="1" dirty="0" smtClean="0"/>
              <a:t>-та възрастова група в ДГ №167 „Малкият принц“.</a:t>
            </a:r>
          </a:p>
          <a:p>
            <a:pPr algn="just">
              <a:buFont typeface="Wingdings" panose="05000000000000000000" pitchFamily="2" charset="2"/>
              <a:buChar char="v"/>
            </a:pPr>
            <a:endParaRPr lang="bg-BG" sz="2800" b="1" i="1" dirty="0"/>
          </a:p>
          <a:p>
            <a:pPr algn="just">
              <a:buFont typeface="Wingdings" panose="05000000000000000000" pitchFamily="2" charset="2"/>
              <a:buChar char="v"/>
            </a:pPr>
            <a:r>
              <a:rPr lang="bg-BG" sz="2800" b="1" i="1" dirty="0" smtClean="0"/>
              <a:t>Очакваме в проекта да се включат и около 85 непреки участници – 10 учители и помощник възпитатели, 5 спортни специалисти, осигурени от ДФК „Лъвчетата 1997“, както и 70 родители.</a:t>
            </a:r>
            <a:endParaRPr lang="bg-BG" sz="2800" b="1" i="1" dirty="0"/>
          </a:p>
        </p:txBody>
      </p:sp>
    </p:spTree>
    <p:extLst>
      <p:ext uri="{BB962C8B-B14F-4D97-AF65-F5344CB8AC3E}">
        <p14:creationId xmlns:p14="http://schemas.microsoft.com/office/powerpoint/2010/main" val="904213032"/>
      </p:ext>
    </p:extLst>
  </p:cSld>
  <p:clrMapOvr>
    <a:masterClrMapping/>
  </p:clrMapOvr>
  <p:transition spd="slow">
    <p:randomBar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Контейнер за съдържание 2"/>
          <p:cNvSpPr>
            <a:spLocks noGrp="1"/>
          </p:cNvSpPr>
          <p:nvPr>
            <p:ph idx="1"/>
          </p:nvPr>
        </p:nvSpPr>
        <p:spPr>
          <a:xfrm>
            <a:off x="677334" y="875763"/>
            <a:ext cx="8596668" cy="5165600"/>
          </a:xfrm>
        </p:spPr>
        <p:txBody>
          <a:bodyPr>
            <a:normAutofit/>
          </a:bodyPr>
          <a:lstStyle/>
          <a:p>
            <a:pPr marL="0" indent="0" algn="just">
              <a:buNone/>
            </a:pPr>
            <a:r>
              <a:rPr lang="bg-BG" sz="3200" b="1" i="1" dirty="0" smtClean="0"/>
              <a:t>	Очакваме да изпълним успешно всички дейности по подготовката и реализацията на проекта – осигуряване на пособия, награден фонд и подаръци. Очакваме родителите да се убедят в ползата от карането на велосипед и да подкрепят децата си в това начинание. </a:t>
            </a:r>
          </a:p>
          <a:p>
            <a:pPr marL="0" indent="0" algn="just">
              <a:buNone/>
            </a:pPr>
            <a:r>
              <a:rPr lang="bg-BG" sz="3200" b="1" i="1" dirty="0"/>
              <a:t>	</a:t>
            </a:r>
            <a:r>
              <a:rPr lang="bg-BG" sz="3200" b="1" i="1" dirty="0" smtClean="0"/>
              <a:t>За дейността по проекта ще има информация в интернет сайта на детската градина.</a:t>
            </a:r>
            <a:endParaRPr lang="bg-BG" sz="3200" b="1" i="1" dirty="0"/>
          </a:p>
        </p:txBody>
      </p:sp>
    </p:spTree>
    <p:extLst>
      <p:ext uri="{BB962C8B-B14F-4D97-AF65-F5344CB8AC3E}">
        <p14:creationId xmlns:p14="http://schemas.microsoft.com/office/powerpoint/2010/main" val="4276548693"/>
      </p:ext>
    </p:extLst>
  </p:cSld>
  <p:clrMapOvr>
    <a:masterClrMapping/>
  </p:clrMapOvr>
  <p:transition spd="slow">
    <p:randomBar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Аспект">
  <a:themeElements>
    <a:clrScheme name="Facet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90C226"/>
      </a:accent1>
      <a:accent2>
        <a:srgbClr val="54A021"/>
      </a:accent2>
      <a:accent3>
        <a:srgbClr val="E6B91E"/>
      </a:accent3>
      <a:accent4>
        <a:srgbClr val="E76618"/>
      </a:accent4>
      <a:accent5>
        <a:srgbClr val="C42F1A"/>
      </a:accent5>
      <a:accent6>
        <a:srgbClr val="918655"/>
      </a:accent6>
      <a:hlink>
        <a:srgbClr val="99CA3C"/>
      </a:hlink>
      <a:folHlink>
        <a:srgbClr val="B9D181"/>
      </a:folHlink>
    </a:clrScheme>
    <a:fontScheme name="Facet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Face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CFBC31BA-B70F-4F30-BCAA-4F3011E16C4D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202</TotalTime>
  <Words>183</Words>
  <Application>Microsoft Office PowerPoint</Application>
  <PresentationFormat>Широк екран</PresentationFormat>
  <Paragraphs>28</Paragraphs>
  <Slides>13</Slides>
  <Notes>0</Notes>
  <HiddenSlides>0</HiddenSlides>
  <MMClips>0</MMClips>
  <ScaleCrop>false</ScaleCrop>
  <HeadingPairs>
    <vt:vector size="6" baseType="variant">
      <vt:variant>
        <vt:lpstr>Използвани шрифтове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Заглавия на слайдовете</vt:lpstr>
      </vt:variant>
      <vt:variant>
        <vt:i4>13</vt:i4>
      </vt:variant>
    </vt:vector>
  </HeadingPairs>
  <TitlesOfParts>
    <vt:vector size="18" baseType="lpstr">
      <vt:lpstr>Arial</vt:lpstr>
      <vt:lpstr>Trebuchet MS</vt:lpstr>
      <vt:lpstr>Wingdings</vt:lpstr>
      <vt:lpstr>Wingdings 3</vt:lpstr>
      <vt:lpstr>Аспект</vt:lpstr>
      <vt:lpstr>  Проект  „Велосипеден град“</vt:lpstr>
      <vt:lpstr>Презентация на PowerPoint</vt:lpstr>
      <vt:lpstr>Презентация на PowerPoint</vt:lpstr>
      <vt:lpstr>Презентация на PowerPoint</vt:lpstr>
      <vt:lpstr>Презентация на PowerPoint</vt:lpstr>
      <vt:lpstr>Презентация на PowerPoint</vt:lpstr>
      <vt:lpstr>Презентация на PowerPoint</vt:lpstr>
      <vt:lpstr>Презентация на PowerPoint</vt:lpstr>
      <vt:lpstr>Презентация на PowerPoint</vt:lpstr>
      <vt:lpstr>Въз основа на доброто сътрудничество с фирма „DRAG bicycles“ бе проведена демонстрация на сглoбяне на велосипед и запознаване на децата с колоезденето като спорт</vt:lpstr>
      <vt:lpstr>Презентация на PowerPoint</vt:lpstr>
      <vt:lpstr>Презентация на PowerPoint</vt:lpstr>
      <vt:lpstr>Презентация на PowerPoint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Проект  „Велосипеден град“</dc:title>
  <dc:creator>167 ЦДГ</dc:creator>
  <cp:lastModifiedBy>Principal</cp:lastModifiedBy>
  <cp:revision>16</cp:revision>
  <dcterms:created xsi:type="dcterms:W3CDTF">2017-05-08T12:40:01Z</dcterms:created>
  <dcterms:modified xsi:type="dcterms:W3CDTF">2017-05-10T10:56:45Z</dcterms:modified>
</cp:coreProperties>
</file>